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62" r:id="rId2"/>
  </p:sldIdLst>
  <p:sldSz cx="9601200" cy="12801600" type="A3"/>
  <p:notesSz cx="7053263" cy="101869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washima naho" initials="kn" lastIdx="1" clrIdx="0">
    <p:extLst>
      <p:ext uri="{19B8F6BF-5375-455C-9EA6-DF929625EA0E}">
        <p15:presenceInfo xmlns:p15="http://schemas.microsoft.com/office/powerpoint/2012/main" userId="S-1-5-21-2768107640-621752485-3317476904-1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7F3"/>
    <a:srgbClr val="F2E2FE"/>
    <a:srgbClr val="DFFAFD"/>
    <a:srgbClr val="FEE8FC"/>
    <a:srgbClr val="FFFDD3"/>
    <a:srgbClr val="FFE1B9"/>
    <a:srgbClr val="FED3B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93" autoAdjust="0"/>
    <p:restoredTop sz="96182" autoAdjust="0"/>
  </p:normalViewPr>
  <p:slideViewPr>
    <p:cSldViewPr snapToGrid="0">
      <p:cViewPr>
        <p:scale>
          <a:sx n="50" d="100"/>
          <a:sy n="50" d="100"/>
        </p:scale>
        <p:origin x="2064" y="-456"/>
      </p:cViewPr>
      <p:guideLst>
        <p:guide orient="horz" pos="4032"/>
        <p:guide pos="3024"/>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55938"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95738" y="0"/>
            <a:ext cx="3055937" cy="511175"/>
          </a:xfrm>
          <a:prstGeom prst="rect">
            <a:avLst/>
          </a:prstGeom>
        </p:spPr>
        <p:txBody>
          <a:bodyPr vert="horz" lIns="91440" tIns="45720" rIns="91440" bIns="45720" rtlCol="0"/>
          <a:lstStyle>
            <a:lvl1pPr algn="r">
              <a:defRPr sz="1200"/>
            </a:lvl1pPr>
          </a:lstStyle>
          <a:p>
            <a:fld id="{0FC3CB17-9C14-4325-B1D3-F3751F6240AC}" type="datetimeFigureOut">
              <a:rPr kumimoji="1" lang="ja-JP" altLang="en-US" smtClean="0"/>
              <a:t>2017/11/7</a:t>
            </a:fld>
            <a:endParaRPr kumimoji="1" lang="ja-JP" altLang="en-US"/>
          </a:p>
        </p:txBody>
      </p:sp>
      <p:sp>
        <p:nvSpPr>
          <p:cNvPr id="4" name="スライド イメージ プレースホルダー 3"/>
          <p:cNvSpPr>
            <a:spLocks noGrp="1" noRot="1" noChangeAspect="1"/>
          </p:cNvSpPr>
          <p:nvPr>
            <p:ph type="sldImg" idx="2"/>
          </p:nvPr>
        </p:nvSpPr>
        <p:spPr>
          <a:xfrm>
            <a:off x="2236788" y="1273175"/>
            <a:ext cx="2579687" cy="34385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4850" y="4902200"/>
            <a:ext cx="5643563" cy="401161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675813"/>
            <a:ext cx="3055938"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95738" y="9675813"/>
            <a:ext cx="3055937" cy="511175"/>
          </a:xfrm>
          <a:prstGeom prst="rect">
            <a:avLst/>
          </a:prstGeom>
        </p:spPr>
        <p:txBody>
          <a:bodyPr vert="horz" lIns="91440" tIns="45720" rIns="91440" bIns="45720" rtlCol="0" anchor="b"/>
          <a:lstStyle>
            <a:lvl1pPr algn="r">
              <a:defRPr sz="1200"/>
            </a:lvl1pPr>
          </a:lstStyle>
          <a:p>
            <a:fld id="{A6EA4440-97F5-41D0-8227-72D03C927736}" type="slidenum">
              <a:rPr kumimoji="1" lang="ja-JP" altLang="en-US" smtClean="0"/>
              <a:t>‹#›</a:t>
            </a:fld>
            <a:endParaRPr kumimoji="1" lang="ja-JP" altLang="en-US"/>
          </a:p>
        </p:txBody>
      </p:sp>
    </p:spTree>
    <p:extLst>
      <p:ext uri="{BB962C8B-B14F-4D97-AF65-F5344CB8AC3E}">
        <p14:creationId xmlns:p14="http://schemas.microsoft.com/office/powerpoint/2010/main" val="23270509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EA4440-97F5-41D0-8227-72D03C927736}" type="slidenum">
              <a:rPr kumimoji="1" lang="ja-JP" altLang="en-US" smtClean="0"/>
              <a:t>1</a:t>
            </a:fld>
            <a:endParaRPr kumimoji="1" lang="ja-JP" altLang="en-US"/>
          </a:p>
        </p:txBody>
      </p:sp>
    </p:spTree>
    <p:extLst>
      <p:ext uri="{BB962C8B-B14F-4D97-AF65-F5344CB8AC3E}">
        <p14:creationId xmlns:p14="http://schemas.microsoft.com/office/powerpoint/2010/main" val="310319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302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075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709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415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842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377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smtClean="0"/>
              <a:t>マスター テキストの書式設定</a:t>
            </a:r>
          </a:p>
        </p:txBody>
      </p:sp>
      <p:sp>
        <p:nvSpPr>
          <p:cNvPr id="4" name="Content Placeholder 3"/>
          <p:cNvSpPr>
            <a:spLocks noGrp="1"/>
          </p:cNvSpPr>
          <p:nvPr>
            <p:ph sz="half" idx="2"/>
          </p:nvPr>
        </p:nvSpPr>
        <p:spPr>
          <a:xfrm>
            <a:off x="661334" y="4676140"/>
            <a:ext cx="4061757" cy="687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860608" y="4676140"/>
            <a:ext cx="4081761" cy="687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299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415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492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851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ja-JP" altLang="en-US" smtClean="0"/>
              <a:t>図を追加</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445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t="-2000" r="-17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D3E90C08-2C0B-4C0A-AD32-FB97B1E090BF}" type="datetimeFigureOut">
              <a:rPr lang="ja-JP" altLang="en-US" smtClean="0">
                <a:solidFill>
                  <a:prstClr val="black">
                    <a:tint val="75000"/>
                  </a:prstClr>
                </a:solidFill>
              </a:rPr>
              <a:pPr/>
              <a:t>2017/11/7</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0BA3595E-F6FB-4492-879F-5F635561A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24985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nterye.org/post-76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65513" y="5446643"/>
            <a:ext cx="4949687" cy="1888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19364" y="375570"/>
            <a:ext cx="8562474" cy="1107996"/>
          </a:xfrm>
          <a:prstGeom prst="rect">
            <a:avLst/>
          </a:prstGeom>
          <a:noFill/>
        </p:spPr>
        <p:txBody>
          <a:bodyPr wrap="square" rtlCol="0">
            <a:spAutoFit/>
          </a:bodyPr>
          <a:lstStyle/>
          <a:p>
            <a:pPr algn="ctr"/>
            <a:r>
              <a:rPr lang="ja-JP" altLang="en-US" b="1" dirty="0" smtClean="0">
                <a:solidFill>
                  <a:schemeClr val="accent1">
                    <a:lumMod val="50000"/>
                  </a:schemeClr>
                </a:solidFill>
                <a:latin typeface="Tiimes"/>
              </a:rPr>
              <a:t>平成</a:t>
            </a:r>
            <a:r>
              <a:rPr lang="en-US" altLang="ja-JP" b="1" dirty="0">
                <a:solidFill>
                  <a:schemeClr val="accent1">
                    <a:lumMod val="50000"/>
                  </a:schemeClr>
                </a:solidFill>
                <a:latin typeface="Tiimes"/>
              </a:rPr>
              <a:t>30</a:t>
            </a:r>
            <a:r>
              <a:rPr lang="ja-JP" altLang="en-US" b="1" dirty="0" smtClean="0">
                <a:solidFill>
                  <a:schemeClr val="accent1">
                    <a:lumMod val="50000"/>
                  </a:schemeClr>
                </a:solidFill>
                <a:latin typeface="Tiimes"/>
              </a:rPr>
              <a:t>年</a:t>
            </a:r>
            <a:r>
              <a:rPr lang="en-US" altLang="ja-JP" b="1" dirty="0">
                <a:solidFill>
                  <a:schemeClr val="accent1">
                    <a:lumMod val="50000"/>
                  </a:schemeClr>
                </a:solidFill>
                <a:latin typeface="Tiimes"/>
              </a:rPr>
              <a:t>2</a:t>
            </a:r>
            <a:r>
              <a:rPr lang="ja-JP" altLang="en-US" b="1" dirty="0">
                <a:solidFill>
                  <a:schemeClr val="accent1">
                    <a:lumMod val="50000"/>
                  </a:schemeClr>
                </a:solidFill>
                <a:latin typeface="Tiimes"/>
              </a:rPr>
              <a:t>月</a:t>
            </a:r>
            <a:r>
              <a:rPr lang="en-US" altLang="ja-JP" b="1" dirty="0" smtClean="0">
                <a:solidFill>
                  <a:schemeClr val="accent1">
                    <a:lumMod val="50000"/>
                  </a:schemeClr>
                </a:solidFill>
                <a:latin typeface="Tiimes"/>
              </a:rPr>
              <a:t>15</a:t>
            </a:r>
            <a:r>
              <a:rPr lang="ja-JP" altLang="en-US" b="1" dirty="0" smtClean="0">
                <a:solidFill>
                  <a:schemeClr val="accent1">
                    <a:lumMod val="50000"/>
                  </a:schemeClr>
                </a:solidFill>
                <a:latin typeface="Tiimes"/>
              </a:rPr>
              <a:t>日</a:t>
            </a:r>
            <a:r>
              <a:rPr lang="ja-JP" altLang="en-US" b="1" dirty="0">
                <a:solidFill>
                  <a:schemeClr val="accent1">
                    <a:lumMod val="50000"/>
                  </a:schemeClr>
                </a:solidFill>
                <a:latin typeface="Tiimes"/>
              </a:rPr>
              <a:t>（木）～</a:t>
            </a:r>
            <a:r>
              <a:rPr lang="en-US" altLang="ja-JP" b="1" dirty="0" smtClean="0">
                <a:solidFill>
                  <a:schemeClr val="accent1">
                    <a:lumMod val="50000"/>
                  </a:schemeClr>
                </a:solidFill>
                <a:latin typeface="Tiimes"/>
              </a:rPr>
              <a:t>18</a:t>
            </a:r>
            <a:r>
              <a:rPr lang="ja-JP" altLang="en-US" b="1" dirty="0" smtClean="0">
                <a:solidFill>
                  <a:schemeClr val="accent1">
                    <a:lumMod val="50000"/>
                  </a:schemeClr>
                </a:solidFill>
                <a:latin typeface="Tiimes"/>
              </a:rPr>
              <a:t>日</a:t>
            </a:r>
            <a:r>
              <a:rPr lang="ja-JP" altLang="en-US" b="1" dirty="0">
                <a:solidFill>
                  <a:schemeClr val="accent1">
                    <a:lumMod val="50000"/>
                  </a:schemeClr>
                </a:solidFill>
                <a:latin typeface="Tiimes"/>
              </a:rPr>
              <a:t>（日）開催</a:t>
            </a:r>
            <a:endParaRPr lang="en-US" altLang="ja-JP" b="1" dirty="0">
              <a:solidFill>
                <a:schemeClr val="accent1">
                  <a:lumMod val="50000"/>
                </a:schemeClr>
              </a:solidFill>
              <a:latin typeface="Tiimes"/>
            </a:endParaRPr>
          </a:p>
          <a:p>
            <a:pPr algn="ctr"/>
            <a:r>
              <a:rPr lang="en-US" altLang="ja-JP" sz="3200" b="1" dirty="0" smtClean="0">
                <a:solidFill>
                  <a:schemeClr val="accent1">
                    <a:lumMod val="50000"/>
                  </a:schemeClr>
                </a:solidFill>
                <a:latin typeface="Tiimes"/>
              </a:rPr>
              <a:t>NPO</a:t>
            </a:r>
            <a:r>
              <a:rPr lang="ja-JP" altLang="en-US" sz="3200" b="1" dirty="0">
                <a:solidFill>
                  <a:schemeClr val="accent1">
                    <a:lumMod val="50000"/>
                  </a:schemeClr>
                </a:solidFill>
                <a:latin typeface="Tiimes"/>
              </a:rPr>
              <a:t>マネジメントフォーラム</a:t>
            </a:r>
            <a:r>
              <a:rPr lang="en-US" altLang="ja-JP" sz="3200" b="1" dirty="0" smtClean="0">
                <a:solidFill>
                  <a:schemeClr val="accent1">
                    <a:lumMod val="50000"/>
                  </a:schemeClr>
                </a:solidFill>
                <a:latin typeface="Tiimes"/>
              </a:rPr>
              <a:t>2018</a:t>
            </a:r>
          </a:p>
          <a:p>
            <a:pPr algn="ctr"/>
            <a:r>
              <a:rPr lang="ja-JP" altLang="en-US" sz="1600" dirty="0" smtClean="0">
                <a:solidFill>
                  <a:schemeClr val="accent1">
                    <a:lumMod val="50000"/>
                  </a:schemeClr>
                </a:solidFill>
                <a:latin typeface="Tiimes"/>
              </a:rPr>
              <a:t>主催：内閣府、一般財団法人青少年国際交流推進センター</a:t>
            </a:r>
            <a:endParaRPr lang="en-US" altLang="ja-JP" sz="1600" dirty="0" smtClean="0">
              <a:solidFill>
                <a:schemeClr val="accent1">
                  <a:lumMod val="50000"/>
                </a:schemeClr>
              </a:solidFill>
              <a:latin typeface="Tiimes"/>
            </a:endParaRPr>
          </a:p>
        </p:txBody>
      </p:sp>
      <p:sp>
        <p:nvSpPr>
          <p:cNvPr id="18" name="テキスト ボックス 17"/>
          <p:cNvSpPr txBox="1"/>
          <p:nvPr/>
        </p:nvSpPr>
        <p:spPr>
          <a:xfrm>
            <a:off x="507621" y="1749602"/>
            <a:ext cx="8494726" cy="276999"/>
          </a:xfrm>
          <a:prstGeom prst="rect">
            <a:avLst/>
          </a:prstGeom>
          <a:noFill/>
        </p:spPr>
        <p:txBody>
          <a:bodyPr wrap="square" rtlCol="0">
            <a:spAutoFit/>
          </a:bodyPr>
          <a:lstStyle/>
          <a:p>
            <a:pPr algn="just"/>
            <a:endParaRPr lang="ja-JP" altLang="en-US" sz="1200" dirty="0">
              <a:latin typeface="HGｺﾞｼｯｸM" panose="020B0609000000000000" pitchFamily="49" charset="-128"/>
              <a:ea typeface="HGｺﾞｼｯｸM" panose="020B0609000000000000" pitchFamily="49" charset="-128"/>
            </a:endParaRPr>
          </a:p>
        </p:txBody>
      </p:sp>
      <p:sp>
        <p:nvSpPr>
          <p:cNvPr id="9" name="テキスト ボックス 8"/>
          <p:cNvSpPr txBox="1"/>
          <p:nvPr/>
        </p:nvSpPr>
        <p:spPr>
          <a:xfrm>
            <a:off x="4279081" y="3694514"/>
            <a:ext cx="4856049" cy="2462213"/>
          </a:xfrm>
          <a:prstGeom prst="rect">
            <a:avLst/>
          </a:prstGeom>
          <a:noFill/>
        </p:spPr>
        <p:txBody>
          <a:bodyPr wrap="square" rtlCol="0">
            <a:spAutoFit/>
          </a:bodyPr>
          <a:lstStyle/>
          <a:p>
            <a:r>
              <a:rPr lang="ja-JP" altLang="en-US" sz="1400" dirty="0">
                <a:latin typeface="HGｺﾞｼｯｸM" panose="020B0609000000000000" pitchFamily="49" charset="-128"/>
                <a:ea typeface="HGｺﾞｼｯｸM" panose="020B0609000000000000" pitchFamily="49" charset="-128"/>
              </a:rPr>
              <a:t>非営利団体が、社会課題の解決に効果的に取り組むには、メンバー一人一人の自発性を最大限引き出しながら、様々なステークホルダーを巻き込み地域のニーズに応え、継続的に事業を実施できる環境を生み出すことが重要です。リーダーシップの在り方は、分野の特性や、国ごとの社会背景における非営利団体の位置づけにより様々あると考えられます。本フォーラムでは、多様なリーダーシップの在り方を認識するとともに、国や分野を超えて共通して求められる要素や条件について議論することで、共生社会の実現に向けて自団体で応用可能なアイディアを得ることを目指します。</a:t>
            </a:r>
          </a:p>
        </p:txBody>
      </p:sp>
      <p:grpSp>
        <p:nvGrpSpPr>
          <p:cNvPr id="7" name="グループ化 6"/>
          <p:cNvGrpSpPr/>
          <p:nvPr/>
        </p:nvGrpSpPr>
        <p:grpSpPr>
          <a:xfrm>
            <a:off x="521218" y="3134558"/>
            <a:ext cx="8582527" cy="441430"/>
            <a:chOff x="521218" y="2873303"/>
            <a:chExt cx="8582527" cy="441430"/>
          </a:xfrm>
        </p:grpSpPr>
        <p:sp>
          <p:nvSpPr>
            <p:cNvPr id="8" name="テキスト ボックス 7"/>
            <p:cNvSpPr txBox="1"/>
            <p:nvPr/>
          </p:nvSpPr>
          <p:spPr>
            <a:xfrm>
              <a:off x="521218" y="2873303"/>
              <a:ext cx="8582527" cy="400110"/>
            </a:xfrm>
            <a:prstGeom prst="rect">
              <a:avLst/>
            </a:prstGeom>
            <a:noFill/>
          </p:spPr>
          <p:txBody>
            <a:bodyPr wrap="square" rtlCol="0">
              <a:spAutoFit/>
            </a:bodyPr>
            <a:lstStyle/>
            <a:p>
              <a:pPr algn="ctr"/>
              <a:r>
                <a:rPr lang="ja-JP" altLang="en-US" sz="1600" dirty="0" smtClean="0">
                  <a:latin typeface="ＭＳ ゴシック" panose="020B0609070205080204" pitchFamily="49" charset="-128"/>
                  <a:ea typeface="ＭＳ ゴシック" panose="020B0609070205080204" pitchFamily="49" charset="-128"/>
                </a:rPr>
                <a:t>総合テーマ</a:t>
              </a:r>
              <a:r>
                <a:rPr lang="ja-JP" altLang="en-US" sz="2000" dirty="0">
                  <a:latin typeface="ＭＳ ゴシック" panose="020B0609070205080204" pitchFamily="49" charset="-128"/>
                  <a:ea typeface="ＭＳ ゴシック" panose="020B0609070205080204" pitchFamily="49" charset="-128"/>
                </a:rPr>
                <a:t>「非営利団体運営に求められる</a:t>
              </a:r>
              <a:r>
                <a:rPr lang="ja-JP" altLang="en-US" sz="2000" dirty="0" smtClean="0">
                  <a:latin typeface="ＭＳ ゴシック" panose="020B0609070205080204" pitchFamily="49" charset="-128"/>
                  <a:ea typeface="ＭＳ ゴシック" panose="020B0609070205080204" pitchFamily="49" charset="-128"/>
                </a:rPr>
                <a:t>リーダーシップ</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533098" y="3269014"/>
              <a:ext cx="8468467" cy="45719"/>
            </a:xfrm>
            <a:prstGeom prst="rect">
              <a:avLst/>
            </a:prstGeom>
            <a:solidFill>
              <a:srgbClr val="F2E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507621" y="6466378"/>
            <a:ext cx="8493944" cy="1565893"/>
            <a:chOff x="497644" y="8833315"/>
            <a:chExt cx="5739726" cy="1403976"/>
          </a:xfrm>
        </p:grpSpPr>
        <p:grpSp>
          <p:nvGrpSpPr>
            <p:cNvPr id="26" name="グループ化 25"/>
            <p:cNvGrpSpPr/>
            <p:nvPr/>
          </p:nvGrpSpPr>
          <p:grpSpPr>
            <a:xfrm>
              <a:off x="519364" y="8833315"/>
              <a:ext cx="5718006" cy="1403976"/>
              <a:chOff x="519364" y="9287620"/>
              <a:chExt cx="5718006" cy="1403976"/>
            </a:xfrm>
          </p:grpSpPr>
          <p:sp>
            <p:nvSpPr>
              <p:cNvPr id="16" name="テキスト ボックス 15"/>
              <p:cNvSpPr txBox="1"/>
              <p:nvPr/>
            </p:nvSpPr>
            <p:spPr>
              <a:xfrm>
                <a:off x="541086" y="9287620"/>
                <a:ext cx="5696284" cy="174433"/>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トピック</a:t>
                </a:r>
                <a:r>
                  <a:rPr lang="ja-JP" altLang="en-US" sz="1600" dirty="0" smtClean="0">
                    <a:latin typeface="ＭＳ ゴシック" panose="020B0609070205080204" pitchFamily="49" charset="-128"/>
                    <a:ea typeface="ＭＳ ゴシック" panose="020B0609070205080204" pitchFamily="49" charset="-128"/>
                  </a:rPr>
                  <a:t>１組織内</a:t>
                </a:r>
                <a:r>
                  <a:rPr lang="ja-JP" altLang="en-US" sz="1600" dirty="0">
                    <a:latin typeface="ＭＳ ゴシック" panose="020B0609070205080204" pitchFamily="49" charset="-128"/>
                    <a:ea typeface="ＭＳ ゴシック" panose="020B0609070205080204" pitchFamily="49" charset="-128"/>
                  </a:rPr>
                  <a:t>でリーダーシップを発揮できる人材の</a:t>
                </a:r>
                <a:r>
                  <a:rPr lang="ja-JP" altLang="en-US" sz="1600" dirty="0" smtClean="0">
                    <a:latin typeface="ＭＳ ゴシック" panose="020B0609070205080204" pitchFamily="49" charset="-128"/>
                    <a:ea typeface="ＭＳ ゴシック" panose="020B0609070205080204" pitchFamily="49" charset="-128"/>
                  </a:rPr>
                  <a:t>育成</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519364" y="9642980"/>
                <a:ext cx="5718006" cy="1048616"/>
              </a:xfrm>
              <a:prstGeom prst="rect">
                <a:avLst/>
              </a:prstGeom>
              <a:noFill/>
            </p:spPr>
            <p:txBody>
              <a:bodyPr wrap="square" rtlCol="0">
                <a:spAutoFit/>
              </a:bodyPr>
              <a:lstStyle/>
              <a:p>
                <a:pPr algn="just"/>
                <a:r>
                  <a:rPr lang="ja-JP" altLang="en-US" sz="1400" dirty="0">
                    <a:latin typeface="HGｺﾞｼｯｸM" panose="020B0609000000000000" pitchFamily="49" charset="-128"/>
                    <a:ea typeface="HGｺﾞｼｯｸM" panose="020B0609000000000000" pitchFamily="49" charset="-128"/>
                  </a:rPr>
                  <a:t>　人材が重要資源である非営利団体にとって、メンバー一人一人がオーナーシップを持ち、自らの能力を最大限活かしながら行動を展開することは、効果的な事業実施のために必要不可欠です。周囲のメンバーのコミットメントを引き出し、さらなる自発性を促すうえで重要な視点や行動について議論することで、組織内の人材力強化を目指します。</a:t>
                </a:r>
              </a:p>
            </p:txBody>
          </p:sp>
        </p:grpSp>
        <p:sp>
          <p:nvSpPr>
            <p:cNvPr id="23" name="正方形/長方形 22"/>
            <p:cNvSpPr/>
            <p:nvPr/>
          </p:nvSpPr>
          <p:spPr>
            <a:xfrm>
              <a:off x="497644" y="9134744"/>
              <a:ext cx="5739726" cy="50717"/>
            </a:xfrm>
            <a:prstGeom prst="rect">
              <a:avLst/>
            </a:prstGeom>
            <a:solidFill>
              <a:srgbClr val="F2E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507621" y="8011480"/>
            <a:ext cx="8596124" cy="1778295"/>
            <a:chOff x="497643" y="10510064"/>
            <a:chExt cx="5703897" cy="1319970"/>
          </a:xfrm>
        </p:grpSpPr>
        <p:grpSp>
          <p:nvGrpSpPr>
            <p:cNvPr id="27" name="グループ化 26"/>
            <p:cNvGrpSpPr/>
            <p:nvPr/>
          </p:nvGrpSpPr>
          <p:grpSpPr>
            <a:xfrm>
              <a:off x="497643" y="10510064"/>
              <a:ext cx="5703897" cy="1319970"/>
              <a:chOff x="497643" y="10906004"/>
              <a:chExt cx="5703897" cy="1319970"/>
            </a:xfrm>
          </p:grpSpPr>
          <p:sp>
            <p:nvSpPr>
              <p:cNvPr id="19" name="テキスト ボックス 18"/>
              <p:cNvSpPr txBox="1"/>
              <p:nvPr/>
            </p:nvSpPr>
            <p:spPr>
              <a:xfrm>
                <a:off x="519365" y="10906004"/>
                <a:ext cx="5537048"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トピック２「地域と繋がるためのコーディネーション能力」</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497643" y="11197938"/>
                <a:ext cx="5703897" cy="1028036"/>
              </a:xfrm>
              <a:prstGeom prst="rect">
                <a:avLst/>
              </a:prstGeom>
              <a:noFill/>
            </p:spPr>
            <p:txBody>
              <a:bodyPr wrap="square" rtlCol="0">
                <a:spAutoFit/>
              </a:bodyPr>
              <a:lstStyle/>
              <a:p>
                <a:pPr algn="just"/>
                <a:r>
                  <a:rPr lang="ja-JP" altLang="en-US" sz="1400" dirty="0">
                    <a:latin typeface="HGｺﾞｼｯｸM" panose="020B0609000000000000" pitchFamily="49" charset="-128"/>
                    <a:ea typeface="HGｺﾞｼｯｸM" panose="020B0609000000000000" pitchFamily="49" charset="-128"/>
                  </a:rPr>
                  <a:t>　非営利団体の活動は、多様なステークホルダーを含むよりインフォーマルな関係に基づいていることが多く、多岐に渡る関係者との連携や協力は、地域のニーズを発見し、課題に対して適切な対応を検討するうえで基礎を成しています。地域のステークホルダーとの関係作りに求められる条件や効果的な工夫について討議し、地域内での連携能力の向上を目指します。</a:t>
                </a:r>
              </a:p>
            </p:txBody>
          </p:sp>
        </p:grpSp>
        <p:sp>
          <p:nvSpPr>
            <p:cNvPr id="28" name="正方形/長方形 27"/>
            <p:cNvSpPr/>
            <p:nvPr/>
          </p:nvSpPr>
          <p:spPr>
            <a:xfrm>
              <a:off x="519364" y="10758251"/>
              <a:ext cx="5634677" cy="45719"/>
            </a:xfrm>
            <a:prstGeom prst="rect">
              <a:avLst/>
            </a:prstGeom>
            <a:solidFill>
              <a:srgbClr val="F2E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p:cNvGrpSpPr/>
          <p:nvPr/>
        </p:nvGrpSpPr>
        <p:grpSpPr>
          <a:xfrm>
            <a:off x="533880" y="1434801"/>
            <a:ext cx="8547958" cy="1576621"/>
            <a:chOff x="533880" y="1377651"/>
            <a:chExt cx="8547958" cy="1576621"/>
          </a:xfrm>
        </p:grpSpPr>
        <p:sp>
          <p:nvSpPr>
            <p:cNvPr id="6" name="テキスト ボックス 5"/>
            <p:cNvSpPr txBox="1"/>
            <p:nvPr/>
          </p:nvSpPr>
          <p:spPr>
            <a:xfrm>
              <a:off x="533880" y="1377651"/>
              <a:ext cx="2695074" cy="338554"/>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事業概要</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533880" y="1687010"/>
              <a:ext cx="8468467" cy="45719"/>
            </a:xfrm>
            <a:prstGeom prst="rect">
              <a:avLst/>
            </a:prstGeom>
            <a:solidFill>
              <a:srgbClr val="F2E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74510" y="1784721"/>
              <a:ext cx="8507328" cy="1169551"/>
            </a:xfrm>
            <a:prstGeom prst="rect">
              <a:avLst/>
            </a:prstGeom>
            <a:noFill/>
          </p:spPr>
          <p:txBody>
            <a:bodyPr wrap="square" rtlCol="0">
              <a:spAutoFit/>
            </a:bodyPr>
            <a:lstStyle/>
            <a:p>
              <a:pPr algn="just"/>
              <a:r>
                <a:rPr lang="ja-JP" altLang="en-US" sz="1400" dirty="0">
                  <a:latin typeface="HGSｺﾞｼｯｸM" panose="020B0600000000000000" pitchFamily="50" charset="-128"/>
                  <a:ea typeface="HGSｺﾞｼｯｸM" panose="020B0600000000000000" pitchFamily="50" charset="-128"/>
                </a:rPr>
                <a:t>　</a:t>
              </a:r>
              <a:r>
                <a:rPr lang="ja-JP" altLang="en-US" sz="1400" dirty="0" smtClean="0">
                  <a:latin typeface="HGSｺﾞｼｯｸM" panose="020B0600000000000000" pitchFamily="50" charset="-128"/>
                  <a:ea typeface="HGSｺﾞｼｯｸM" panose="020B0600000000000000" pitchFamily="50" charset="-128"/>
                </a:rPr>
                <a:t>本フォーラムは、</a:t>
              </a:r>
              <a:r>
                <a:rPr lang="ja-JP" altLang="en-US" sz="1400" dirty="0">
                  <a:latin typeface="HGSｺﾞｼｯｸM" panose="020B0600000000000000" pitchFamily="50" charset="-128"/>
                  <a:ea typeface="HGSｺﾞｼｯｸM" panose="020B0600000000000000" pitchFamily="50" charset="-128"/>
                </a:rPr>
                <a:t>高齢者分野、障害者分野、青少年分野における若手専門家・活動実践者の総勢約</a:t>
              </a:r>
              <a:r>
                <a:rPr lang="en-US" altLang="ja-JP" sz="1400" dirty="0">
                  <a:latin typeface="HGSｺﾞｼｯｸM" panose="020B0600000000000000" pitchFamily="50" charset="-128"/>
                  <a:ea typeface="HGSｺﾞｼｯｸM" panose="020B0600000000000000" pitchFamily="50" charset="-128"/>
                </a:rPr>
                <a:t>100</a:t>
              </a:r>
              <a:r>
                <a:rPr lang="ja-JP" altLang="en-US" sz="1400" dirty="0">
                  <a:latin typeface="HGSｺﾞｼｯｸM" panose="020B0600000000000000" pitchFamily="50" charset="-128"/>
                  <a:ea typeface="HGSｺﾞｼｯｸM" panose="020B0600000000000000" pitchFamily="50" charset="-128"/>
                </a:rPr>
                <a:t>名が、日本と外国から一堂に</a:t>
              </a:r>
              <a:r>
                <a:rPr lang="ja-JP" altLang="en-US" sz="1400" dirty="0" smtClean="0">
                  <a:latin typeface="HGSｺﾞｼｯｸM" panose="020B0600000000000000" pitchFamily="50" charset="-128"/>
                  <a:ea typeface="HGSｺﾞｼｯｸM" panose="020B0600000000000000" pitchFamily="50" charset="-128"/>
                </a:rPr>
                <a:t>会するディスカッション型国際交流プログラム（英語不要・通訳付）です。</a:t>
              </a:r>
              <a:r>
                <a:rPr lang="en-US" altLang="ja-JP" sz="1400" dirty="0" smtClean="0">
                  <a:latin typeface="HGSｺﾞｼｯｸM" panose="020B0600000000000000" pitchFamily="50" charset="-128"/>
                  <a:ea typeface="HGSｺﾞｼｯｸM" panose="020B0600000000000000" pitchFamily="50" charset="-128"/>
                </a:rPr>
                <a:t>NPO</a:t>
              </a:r>
              <a:r>
                <a:rPr lang="ja-JP" altLang="en-US" sz="1400" dirty="0" smtClean="0">
                  <a:latin typeface="HGSｺﾞｼｯｸM" panose="020B0600000000000000" pitchFamily="50" charset="-128"/>
                  <a:ea typeface="HGSｺﾞｼｯｸM" panose="020B0600000000000000" pitchFamily="50" charset="-128"/>
                </a:rPr>
                <a:t>マネジメントフォーラム</a:t>
              </a:r>
              <a:r>
                <a:rPr lang="en-US" altLang="ja-JP" sz="1400" dirty="0" smtClean="0">
                  <a:latin typeface="HGSｺﾞｼｯｸM" panose="020B0600000000000000" pitchFamily="50" charset="-128"/>
                  <a:ea typeface="HGSｺﾞｼｯｸM" panose="020B0600000000000000" pitchFamily="50" charset="-128"/>
                </a:rPr>
                <a:t>2018</a:t>
              </a:r>
              <a:r>
                <a:rPr lang="ja-JP" altLang="en-US" sz="1400" dirty="0" smtClean="0">
                  <a:latin typeface="HGSｺﾞｼｯｸM" panose="020B0600000000000000" pitchFamily="50" charset="-128"/>
                  <a:ea typeface="HGSｺﾞｼｯｸM" panose="020B0600000000000000" pitchFamily="50" charset="-128"/>
                </a:rPr>
                <a:t>では</a:t>
              </a:r>
              <a:r>
                <a:rPr lang="ja-JP" altLang="en-US" sz="1400" dirty="0">
                  <a:latin typeface="HGSｺﾞｼｯｸM" panose="020B0600000000000000" pitchFamily="50" charset="-128"/>
                  <a:ea typeface="HGSｺﾞｼｯｸM" panose="020B0600000000000000" pitchFamily="50" charset="-128"/>
                </a:rPr>
                <a:t>、日本</a:t>
              </a:r>
              <a:r>
                <a:rPr lang="ja-JP" altLang="en-US" sz="1400" dirty="0" smtClean="0">
                  <a:latin typeface="HGSｺﾞｼｯｸM" panose="020B0600000000000000" pitchFamily="50" charset="-128"/>
                  <a:ea typeface="HGSｺﾞｼｯｸM" panose="020B0600000000000000" pitchFamily="50" charset="-128"/>
                </a:rPr>
                <a:t>とドイツ、ニュージーランド、オーストリアの</a:t>
              </a:r>
              <a:r>
                <a:rPr lang="ja-JP" altLang="en-US" sz="1400" dirty="0">
                  <a:latin typeface="HGSｺﾞｼｯｸM" panose="020B0600000000000000" pitchFamily="50" charset="-128"/>
                  <a:ea typeface="HGSｺﾞｼｯｸM" panose="020B0600000000000000" pitchFamily="50" charset="-128"/>
                </a:rPr>
                <a:t>高齢者・障害者・青少年分野の専門家及び活動実践者が一堂に会し、非営利団体で活躍する青年層がどのように地域の活性化に貢献できるかを議論します</a:t>
              </a:r>
              <a:r>
                <a:rPr lang="ja-JP" altLang="en-US" sz="1400" dirty="0" smtClean="0">
                  <a:latin typeface="HGSｺﾞｼｯｸM" panose="020B0600000000000000" pitchFamily="50" charset="-128"/>
                  <a:ea typeface="HGSｺﾞｼｯｸM" panose="020B0600000000000000" pitchFamily="50" charset="-128"/>
                </a:rPr>
                <a:t>。</a:t>
              </a:r>
              <a:endParaRPr kumimoji="1" lang="ja-JP" altLang="en-US" sz="1400" dirty="0">
                <a:latin typeface="HGSｺﾞｼｯｸM" panose="020B0600000000000000" pitchFamily="50" charset="-128"/>
                <a:ea typeface="HGSｺﾞｼｯｸM" panose="020B0600000000000000" pitchFamily="50" charset="-128"/>
              </a:endParaRPr>
            </a:p>
          </p:txBody>
        </p:sp>
      </p:grpSp>
      <p:grpSp>
        <p:nvGrpSpPr>
          <p:cNvPr id="30" name="グループ化 29"/>
          <p:cNvGrpSpPr/>
          <p:nvPr/>
        </p:nvGrpSpPr>
        <p:grpSpPr>
          <a:xfrm>
            <a:off x="571908" y="9558447"/>
            <a:ext cx="5567635" cy="1602046"/>
            <a:chOff x="300217" y="381038"/>
            <a:chExt cx="5825439" cy="1602046"/>
          </a:xfrm>
        </p:grpSpPr>
        <p:sp>
          <p:nvSpPr>
            <p:cNvPr id="31" name="テキスト ボックス 30"/>
            <p:cNvSpPr txBox="1"/>
            <p:nvPr/>
          </p:nvSpPr>
          <p:spPr>
            <a:xfrm>
              <a:off x="345017" y="381038"/>
              <a:ext cx="5632418" cy="347142"/>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トピック３「団体及び事業運営のための資金調達能力」</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300217" y="813533"/>
              <a:ext cx="5825439" cy="1169551"/>
            </a:xfrm>
            <a:prstGeom prst="rect">
              <a:avLst/>
            </a:prstGeom>
            <a:noFill/>
          </p:spPr>
          <p:txBody>
            <a:bodyPr wrap="square" rtlCol="0">
              <a:spAutoFit/>
            </a:bodyPr>
            <a:lstStyle/>
            <a:p>
              <a:pPr algn="just"/>
              <a:r>
                <a:rPr lang="ja-JP" altLang="en-US" sz="1400" dirty="0">
                  <a:latin typeface="HGｺﾞｼｯｸM" panose="020B0609000000000000" pitchFamily="49" charset="-128"/>
                  <a:ea typeface="HGｺﾞｼｯｸM" panose="020B0609000000000000" pitchFamily="49" charset="-128"/>
                </a:rPr>
                <a:t>　非営利団体が継続的に事業を実施するには、共感を呼ぶビジョンを持つと同時に、そのビジョンを支持する支援者を、社会の様々な階層において見つけ、適切に発信していくことが重要です。継続的な資金調達に必要な考え方やアプローチについて検討し、事業実施の基盤強化を目指します。</a:t>
              </a:r>
            </a:p>
          </p:txBody>
        </p:sp>
        <p:sp>
          <p:nvSpPr>
            <p:cNvPr id="33" name="正方形/長方形 32"/>
            <p:cNvSpPr/>
            <p:nvPr/>
          </p:nvSpPr>
          <p:spPr>
            <a:xfrm>
              <a:off x="357491" y="711572"/>
              <a:ext cx="5768164" cy="60150"/>
            </a:xfrm>
            <a:prstGeom prst="rect">
              <a:avLst/>
            </a:prstGeom>
            <a:solidFill>
              <a:srgbClr val="F2E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p:cNvSpPr txBox="1"/>
          <p:nvPr/>
        </p:nvSpPr>
        <p:spPr>
          <a:xfrm>
            <a:off x="325006" y="11667729"/>
            <a:ext cx="8572500" cy="923330"/>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rPr>
              <a:t>応募・問い合わせ先：一般財団法人青少年国際交流推進センター</a:t>
            </a:r>
            <a:endParaRPr lang="en-US" altLang="ja-JP" dirty="0" smtClean="0">
              <a:latin typeface="ＭＳ ゴシック" panose="020B0609070205080204" pitchFamily="49" charset="-128"/>
              <a:ea typeface="ＭＳ ゴシック" panose="020B0609070205080204" pitchFamily="49" charset="-128"/>
            </a:endParaRPr>
          </a:p>
          <a:p>
            <a:pPr algn="ctr"/>
            <a:r>
              <a:rPr lang="ja-JP" altLang="en-US" dirty="0" smtClean="0">
                <a:latin typeface="ＭＳ ゴシック" panose="020B0609070205080204" pitchFamily="49" charset="-128"/>
                <a:ea typeface="ＭＳ ゴシック" panose="020B0609070205080204" pitchFamily="49" charset="-128"/>
              </a:rPr>
              <a:t>応募方法：</a:t>
            </a:r>
            <a:r>
              <a:rPr lang="ja-JP" altLang="en-US" dirty="0" smtClean="0">
                <a:latin typeface="ＭＳ ゴシック" panose="020B0609070205080204" pitchFamily="49" charset="-128"/>
                <a:ea typeface="ＭＳ ゴシック" panose="020B0609070205080204" pitchFamily="49" charset="-128"/>
                <a:hlinkClick r:id="rId3"/>
              </a:rPr>
              <a:t>応募要項</a:t>
            </a:r>
            <a:r>
              <a:rPr lang="ja-JP" altLang="en-US" dirty="0" smtClean="0">
                <a:latin typeface="ＭＳ ゴシック" panose="020B0609070205080204" pitchFamily="49" charset="-128"/>
                <a:ea typeface="ＭＳ ゴシック" panose="020B0609070205080204" pitchFamily="49" charset="-128"/>
              </a:rPr>
              <a:t>をご覧下さい。</a:t>
            </a:r>
            <a:endParaRPr lang="en-US" altLang="ja-JP" dirty="0" smtClean="0">
              <a:latin typeface="ＭＳ ゴシック" panose="020B0609070205080204" pitchFamily="49" charset="-128"/>
              <a:ea typeface="ＭＳ ゴシック" panose="020B0609070205080204" pitchFamily="49" charset="-128"/>
            </a:endParaRPr>
          </a:p>
          <a:p>
            <a:pPr algn="ctr"/>
            <a:r>
              <a:rPr lang="ja-JP" altLang="en-US" dirty="0" smtClean="0">
                <a:latin typeface="ＭＳ ゴシック" panose="020B0609070205080204" pitchFamily="49" charset="-128"/>
                <a:ea typeface="ＭＳ ゴシック" panose="020B0609070205080204" pitchFamily="49" charset="-128"/>
              </a:rPr>
              <a:t>応募締切：</a:t>
            </a:r>
            <a:r>
              <a:rPr lang="ja-JP" altLang="en-US" b="1" dirty="0" smtClean="0">
                <a:solidFill>
                  <a:srgbClr val="FF0000"/>
                </a:solidFill>
                <a:latin typeface="ＭＳ ゴシック" panose="020B0609070205080204" pitchFamily="49" charset="-128"/>
                <a:ea typeface="ＭＳ ゴシック" panose="020B0609070205080204" pitchFamily="49" charset="-128"/>
              </a:rPr>
              <a:t>平成</a:t>
            </a:r>
            <a:r>
              <a:rPr lang="en-US" altLang="ja-JP" b="1" dirty="0" smtClean="0">
                <a:solidFill>
                  <a:srgbClr val="FF0000"/>
                </a:solidFill>
                <a:latin typeface="ＭＳ ゴシック" panose="020B0609070205080204" pitchFamily="49" charset="-128"/>
                <a:ea typeface="ＭＳ ゴシック" panose="020B0609070205080204" pitchFamily="49" charset="-128"/>
              </a:rPr>
              <a:t>30</a:t>
            </a:r>
            <a:r>
              <a:rPr lang="ja-JP" altLang="en-US" b="1" dirty="0" smtClean="0">
                <a:solidFill>
                  <a:srgbClr val="FF0000"/>
                </a:solidFill>
                <a:latin typeface="ＭＳ ゴシック" panose="020B0609070205080204" pitchFamily="49" charset="-128"/>
                <a:ea typeface="ＭＳ ゴシック" panose="020B0609070205080204" pitchFamily="49" charset="-128"/>
              </a:rPr>
              <a:t>年</a:t>
            </a:r>
            <a:r>
              <a:rPr lang="en-US" altLang="ja-JP" b="1" dirty="0" smtClean="0">
                <a:solidFill>
                  <a:srgbClr val="FF0000"/>
                </a:solidFill>
                <a:latin typeface="ＭＳ ゴシック" panose="020B0609070205080204" pitchFamily="49" charset="-128"/>
                <a:ea typeface="ＭＳ ゴシック" panose="020B0609070205080204" pitchFamily="49" charset="-128"/>
              </a:rPr>
              <a:t>1</a:t>
            </a:r>
            <a:r>
              <a:rPr lang="ja-JP" altLang="en-US" b="1" dirty="0" smtClean="0">
                <a:solidFill>
                  <a:srgbClr val="FF0000"/>
                </a:solidFill>
                <a:latin typeface="ＭＳ ゴシック" panose="020B0609070205080204" pitchFamily="49" charset="-128"/>
                <a:ea typeface="ＭＳ ゴシック" panose="020B0609070205080204" pitchFamily="49" charset="-128"/>
              </a:rPr>
              <a:t>月</a:t>
            </a:r>
            <a:r>
              <a:rPr lang="en-US" altLang="ja-JP" b="1" dirty="0">
                <a:solidFill>
                  <a:srgbClr val="FF0000"/>
                </a:solidFill>
                <a:latin typeface="ＭＳ ゴシック" panose="020B0609070205080204" pitchFamily="49" charset="-128"/>
                <a:ea typeface="ＭＳ ゴシック" panose="020B0609070205080204" pitchFamily="49" charset="-128"/>
              </a:rPr>
              <a:t>9</a:t>
            </a:r>
            <a:r>
              <a:rPr lang="ja-JP" altLang="en-US" b="1" dirty="0" smtClean="0">
                <a:solidFill>
                  <a:srgbClr val="FF0000"/>
                </a:solidFill>
                <a:latin typeface="ＭＳ ゴシック" panose="020B0609070205080204" pitchFamily="49" charset="-128"/>
                <a:ea typeface="ＭＳ ゴシック" panose="020B0609070205080204" pitchFamily="49" charset="-128"/>
              </a:rPr>
              <a:t>日（火）午前</a:t>
            </a:r>
            <a:r>
              <a:rPr lang="en-US" altLang="ja-JP" b="1" dirty="0" smtClean="0">
                <a:solidFill>
                  <a:srgbClr val="FF0000"/>
                </a:solidFill>
                <a:latin typeface="ＭＳ ゴシック" panose="020B0609070205080204" pitchFamily="49" charset="-128"/>
                <a:ea typeface="ＭＳ ゴシック" panose="020B0609070205080204" pitchFamily="49" charset="-128"/>
              </a:rPr>
              <a:t>10</a:t>
            </a:r>
            <a:r>
              <a:rPr lang="ja-JP" altLang="en-US" b="1" dirty="0" smtClean="0">
                <a:solidFill>
                  <a:srgbClr val="FF0000"/>
                </a:solidFill>
                <a:latin typeface="ＭＳ ゴシック" panose="020B0609070205080204" pitchFamily="49" charset="-128"/>
                <a:ea typeface="ＭＳ ゴシック" panose="020B0609070205080204" pitchFamily="49" charset="-128"/>
              </a:rPr>
              <a:t>時</a:t>
            </a:r>
            <a:endParaRPr lang="en-US" altLang="ja-JP" sz="1400" b="1" dirty="0" smtClean="0">
              <a:solidFill>
                <a:srgbClr val="FF0000"/>
              </a:solidFill>
              <a:latin typeface="ＭＳ ゴシック" panose="020B0609070205080204" pitchFamily="49" charset="-128"/>
              <a:ea typeface="ＭＳ ゴシック" panose="020B0609070205080204" pitchFamily="49" charset="-128"/>
            </a:endParaRPr>
          </a:p>
        </p:txBody>
      </p:sp>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9790" t="6878" r="265" b="3176"/>
          <a:stretch/>
        </p:blipFill>
        <p:spPr>
          <a:xfrm>
            <a:off x="6210758" y="9269609"/>
            <a:ext cx="2994232" cy="2245674"/>
          </a:xfrm>
          <a:prstGeom prst="rect">
            <a:avLst/>
          </a:prstGeom>
        </p:spPr>
      </p:pic>
      <p:pic>
        <p:nvPicPr>
          <p:cNvPr id="13" name="図 1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8525" y="3690157"/>
            <a:ext cx="3538795" cy="2654096"/>
          </a:xfrm>
          <a:prstGeom prst="rect">
            <a:avLst/>
          </a:prstGeom>
        </p:spPr>
      </p:pic>
    </p:spTree>
    <p:extLst>
      <p:ext uri="{BB962C8B-B14F-4D97-AF65-F5344CB8AC3E}">
        <p14:creationId xmlns:p14="http://schemas.microsoft.com/office/powerpoint/2010/main" val="1641414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TotalTime>
  <Words>246</Words>
  <Application>Microsoft Office PowerPoint</Application>
  <PresentationFormat>A3 297x420 mm</PresentationFormat>
  <Paragraphs>17</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HGSｺﾞｼｯｸM</vt:lpstr>
      <vt:lpstr>HGｺﾞｼｯｸM</vt:lpstr>
      <vt:lpstr>ＭＳ Ｐゴシック</vt:lpstr>
      <vt:lpstr>ＭＳ ゴシック</vt:lpstr>
      <vt:lpstr>Tiimes</vt:lpstr>
      <vt:lpstr>Arial</vt:lpstr>
      <vt:lpstr>Calibri</vt:lpstr>
      <vt:lpstr>Calibri Light</vt:lpstr>
      <vt:lpstr>1_Office テーマ</vt:lpstr>
      <vt:lpstr>PowerPoint プレゼンテーション</vt:lpstr>
    </vt:vector>
  </TitlesOfParts>
  <Company>一般財団法人 青少年国際交流推進センター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workstation</dc:creator>
  <cp:lastModifiedBy>kawashima naho</cp:lastModifiedBy>
  <cp:revision>128</cp:revision>
  <cp:lastPrinted>2016-11-16T03:43:48Z</cp:lastPrinted>
  <dcterms:created xsi:type="dcterms:W3CDTF">2016-10-17T05:55:13Z</dcterms:created>
  <dcterms:modified xsi:type="dcterms:W3CDTF">2017-11-07T10:12:20Z</dcterms:modified>
</cp:coreProperties>
</file>